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67" r:id="rId4"/>
    <p:sldId id="271" r:id="rId5"/>
    <p:sldId id="269" r:id="rId6"/>
    <p:sldId id="272" r:id="rId7"/>
    <p:sldId id="275" r:id="rId8"/>
    <p:sldId id="266" r:id="rId9"/>
    <p:sldId id="263" r:id="rId10"/>
    <p:sldId id="277" r:id="rId11"/>
    <p:sldId id="276" r:id="rId12"/>
    <p:sldId id="283" r:id="rId13"/>
    <p:sldId id="261" r:id="rId14"/>
    <p:sldId id="278" r:id="rId15"/>
    <p:sldId id="274" r:id="rId16"/>
    <p:sldId id="280" r:id="rId17"/>
    <p:sldId id="282" r:id="rId18"/>
    <p:sldId id="284" r:id="rId19"/>
    <p:sldId id="265" r:id="rId20"/>
    <p:sldId id="281" r:id="rId21"/>
    <p:sldId id="260" r:id="rId22"/>
    <p:sldId id="25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6"/>
    <p:restoredTop sz="94697"/>
  </p:normalViewPr>
  <p:slideViewPr>
    <p:cSldViewPr snapToGrid="0" snapToObjects="1">
      <p:cViewPr varScale="1">
        <p:scale>
          <a:sx n="62" d="100"/>
          <a:sy n="62" d="100"/>
        </p:scale>
        <p:origin x="60"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11/19/2020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tif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36" name="Picture 35">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 name="Rectangle 36">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9" name="Picture 38">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D9FFF728-3FC5-6149-B71A-BDAC311B61AE}"/>
              </a:ext>
            </a:extLst>
          </p:cNvPr>
          <p:cNvSpPr>
            <a:spLocks noGrp="1"/>
          </p:cNvSpPr>
          <p:nvPr>
            <p:ph type="ctrTitle"/>
          </p:nvPr>
        </p:nvSpPr>
        <p:spPr>
          <a:xfrm>
            <a:off x="997528" y="982132"/>
            <a:ext cx="4094017" cy="2823880"/>
          </a:xfrm>
        </p:spPr>
        <p:txBody>
          <a:bodyPr>
            <a:normAutofit/>
          </a:bodyPr>
          <a:lstStyle/>
          <a:p>
            <a:r>
              <a:rPr lang="en-US" sz="4800">
                <a:solidFill>
                  <a:srgbClr val="262626"/>
                </a:solidFill>
              </a:rPr>
              <a:t>Vision Awareness Program</a:t>
            </a:r>
          </a:p>
        </p:txBody>
      </p:sp>
      <p:sp>
        <p:nvSpPr>
          <p:cNvPr id="3" name="Subtitle 2">
            <a:extLst>
              <a:ext uri="{FF2B5EF4-FFF2-40B4-BE49-F238E27FC236}">
                <a16:creationId xmlns:a16="http://schemas.microsoft.com/office/drawing/2014/main" id="{1A54444A-1E5D-D947-B4F1-21B64EA99B04}"/>
              </a:ext>
            </a:extLst>
          </p:cNvPr>
          <p:cNvSpPr>
            <a:spLocks noGrp="1"/>
          </p:cNvSpPr>
          <p:nvPr>
            <p:ph type="subTitle" idx="1"/>
          </p:nvPr>
        </p:nvSpPr>
        <p:spPr>
          <a:xfrm>
            <a:off x="997528" y="4076944"/>
            <a:ext cx="4225103" cy="1679620"/>
          </a:xfrm>
        </p:spPr>
        <p:txBody>
          <a:bodyPr>
            <a:normAutofit/>
          </a:bodyPr>
          <a:lstStyle/>
          <a:p>
            <a:r>
              <a:rPr lang="en-US" sz="2800" dirty="0">
                <a:solidFill>
                  <a:srgbClr val="000000"/>
                </a:solidFill>
              </a:rPr>
              <a:t>Girl Scouts &amp; Boy Scouts </a:t>
            </a:r>
          </a:p>
          <a:p>
            <a:endParaRPr lang="en-US" dirty="0">
              <a:solidFill>
                <a:srgbClr val="000000"/>
              </a:solidFill>
            </a:endParaRPr>
          </a:p>
        </p:txBody>
      </p:sp>
      <p:pic>
        <p:nvPicPr>
          <p:cNvPr id="5" name="Content Placeholder 4">
            <a:extLst>
              <a:ext uri="{FF2B5EF4-FFF2-40B4-BE49-F238E27FC236}">
                <a16:creationId xmlns:a16="http://schemas.microsoft.com/office/drawing/2014/main" id="{9DF38E22-356A-A54C-BD87-F4421B9D1A52}"/>
              </a:ext>
            </a:extLst>
          </p:cNvPr>
          <p:cNvPicPr>
            <a:picLocks noChangeAspect="1"/>
          </p:cNvPicPr>
          <p:nvPr/>
        </p:nvPicPr>
        <p:blipFill rotWithShape="1">
          <a:blip r:embed="rId5"/>
          <a:srcRect t="5327" r="2" b="4893"/>
          <a:stretch/>
        </p:blipFill>
        <p:spPr>
          <a:xfrm>
            <a:off x="5428053" y="982131"/>
            <a:ext cx="5450696"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136244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308EC-85BB-6848-8B4D-F00AA0C38504}"/>
              </a:ext>
            </a:extLst>
          </p:cNvPr>
          <p:cNvSpPr>
            <a:spLocks noGrp="1"/>
          </p:cNvSpPr>
          <p:nvPr>
            <p:ph type="title"/>
          </p:nvPr>
        </p:nvSpPr>
        <p:spPr/>
        <p:txBody>
          <a:bodyPr/>
          <a:lstStyle/>
          <a:p>
            <a:r>
              <a:rPr lang="en-US" dirty="0"/>
              <a:t>Myopia, Hyperopia, Astigmatism</a:t>
            </a:r>
          </a:p>
        </p:txBody>
      </p:sp>
      <p:pic>
        <p:nvPicPr>
          <p:cNvPr id="1026" name="Picture 2" descr="Myopia - Causes, Symptoms, Treatments | APEC">
            <a:extLst>
              <a:ext uri="{FF2B5EF4-FFF2-40B4-BE49-F238E27FC236}">
                <a16:creationId xmlns:a16="http://schemas.microsoft.com/office/drawing/2014/main" id="{F17831DA-ACB2-0847-AD1B-1A83431FF43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57319" y="2743200"/>
            <a:ext cx="5116263" cy="33762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Comparison Shows Astigmatism At Night And People Are Realizing  Something – Mystical Raven">
            <a:extLst>
              <a:ext uri="{FF2B5EF4-FFF2-40B4-BE49-F238E27FC236}">
                <a16:creationId xmlns:a16="http://schemas.microsoft.com/office/drawing/2014/main" id="{75217A5E-011D-8F43-9F0B-E617C99DF89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18418" y="2743200"/>
            <a:ext cx="5116263" cy="337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018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7" name="Straight Connector 16">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2" name="Picture 21">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 name="Picture 24">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E616A09-0735-7B45-AA18-A9FF0E884247}"/>
              </a:ext>
            </a:extLst>
          </p:cNvPr>
          <p:cNvSpPr>
            <a:spLocks noGrp="1"/>
          </p:cNvSpPr>
          <p:nvPr>
            <p:ph type="title"/>
          </p:nvPr>
        </p:nvSpPr>
        <p:spPr>
          <a:xfrm>
            <a:off x="4626508" y="982132"/>
            <a:ext cx="6270090" cy="1303867"/>
          </a:xfrm>
        </p:spPr>
        <p:txBody>
          <a:bodyPr vert="horz" lIns="91440" tIns="45720" rIns="91440" bIns="45720" rtlCol="0" anchor="ctr">
            <a:normAutofit/>
          </a:bodyPr>
          <a:lstStyle/>
          <a:p>
            <a:r>
              <a:rPr lang="en-US" dirty="0"/>
              <a:t>Glasses and Contacts</a:t>
            </a:r>
          </a:p>
        </p:txBody>
      </p:sp>
      <p:sp>
        <p:nvSpPr>
          <p:cNvPr id="27" name="Rectangle 26">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person, person, young, holding&#10;&#10;Description automatically generated">
            <a:extLst>
              <a:ext uri="{FF2B5EF4-FFF2-40B4-BE49-F238E27FC236}">
                <a16:creationId xmlns:a16="http://schemas.microsoft.com/office/drawing/2014/main" id="{1BC0039C-BEC9-574E-85AD-22642DF0078D}"/>
              </a:ext>
            </a:extLst>
          </p:cNvPr>
          <p:cNvPicPr>
            <a:picLocks noGrp="1" noChangeAspect="1"/>
          </p:cNvPicPr>
          <p:nvPr>
            <p:ph sz="half" idx="1"/>
          </p:nvPr>
        </p:nvPicPr>
        <p:blipFill rotWithShape="1">
          <a:blip r:embed="rId5"/>
          <a:srcRect t="15904" r="1" b="1"/>
          <a:stretch/>
        </p:blipFill>
        <p:spPr>
          <a:xfrm rot="5400000">
            <a:off x="700189" y="2122701"/>
            <a:ext cx="3858780" cy="2433793"/>
          </a:xfrm>
          <a:prstGeom prst="rect">
            <a:avLst/>
          </a:prstGeom>
        </p:spPr>
      </p:pic>
      <p:cxnSp>
        <p:nvCxnSpPr>
          <p:cNvPr id="29" name="Straight Connector 28">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Content Placeholder 3">
            <a:extLst>
              <a:ext uri="{FF2B5EF4-FFF2-40B4-BE49-F238E27FC236}">
                <a16:creationId xmlns:a16="http://schemas.microsoft.com/office/drawing/2014/main" id="{2D2867DF-E6C4-774C-A1DF-CA35052E264B}"/>
              </a:ext>
            </a:extLst>
          </p:cNvPr>
          <p:cNvSpPr>
            <a:spLocks noGrp="1"/>
          </p:cNvSpPr>
          <p:nvPr>
            <p:ph sz="half" idx="2"/>
          </p:nvPr>
        </p:nvSpPr>
        <p:spPr>
          <a:xfrm>
            <a:off x="4636482" y="2556932"/>
            <a:ext cx="6260114" cy="3318936"/>
          </a:xfrm>
        </p:spPr>
        <p:txBody>
          <a:bodyPr vert="horz" lIns="91440" tIns="45720" rIns="91440" bIns="45720" rtlCol="0" anchor="t">
            <a:normAutofit/>
          </a:bodyPr>
          <a:lstStyle/>
          <a:p>
            <a:r>
              <a:rPr lang="en-US" dirty="0"/>
              <a:t>Glasses or Contact are primarily used to correct nearsightedness, farsightedness and astigmatism.</a:t>
            </a:r>
          </a:p>
          <a:p>
            <a:r>
              <a:rPr lang="en-US" dirty="0"/>
              <a:t>Some other types of glasses are sunglasses, rec specs, safety glasses, swimming goggles.</a:t>
            </a:r>
          </a:p>
          <a:p>
            <a:r>
              <a:rPr lang="en-US" dirty="0"/>
              <a:t>Some other types of Contacts are bandage contacts, tinted contacts, scleral contacts and specialty contacts.</a:t>
            </a:r>
          </a:p>
        </p:txBody>
      </p:sp>
    </p:spTree>
    <p:extLst>
      <p:ext uri="{BB962C8B-B14F-4D97-AF65-F5344CB8AC3E}">
        <p14:creationId xmlns:p14="http://schemas.microsoft.com/office/powerpoint/2010/main" val="11729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2A10-4872-E144-8132-3D1DBCAC643B}"/>
              </a:ext>
            </a:extLst>
          </p:cNvPr>
          <p:cNvSpPr>
            <a:spLocks noGrp="1"/>
          </p:cNvSpPr>
          <p:nvPr>
            <p:ph type="title"/>
          </p:nvPr>
        </p:nvSpPr>
        <p:spPr/>
        <p:txBody>
          <a:bodyPr/>
          <a:lstStyle/>
          <a:p>
            <a:r>
              <a:rPr lang="en-US" dirty="0"/>
              <a:t>Glasses and Contacts</a:t>
            </a:r>
          </a:p>
        </p:txBody>
      </p:sp>
      <p:pic>
        <p:nvPicPr>
          <p:cNvPr id="7172" name="Picture 4" descr="Paraoptometric Resources and Certification | AOA">
            <a:extLst>
              <a:ext uri="{FF2B5EF4-FFF2-40B4-BE49-F238E27FC236}">
                <a16:creationId xmlns:a16="http://schemas.microsoft.com/office/drawing/2014/main" id="{2F9FC68E-8CAF-D248-93C5-0697BEA4FB2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38300" y="2885952"/>
            <a:ext cx="4038600" cy="29899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ealthy Vision and Contact Lenses | AOA">
            <a:extLst>
              <a:ext uri="{FF2B5EF4-FFF2-40B4-BE49-F238E27FC236}">
                <a16:creationId xmlns:a16="http://schemas.microsoft.com/office/drawing/2014/main" id="{1F49DDC3-B8BA-7A48-886F-168971854A3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21450" y="2885953"/>
            <a:ext cx="4038600" cy="284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539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89" name="Picture 88">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0" name="Rectangle 89">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91" name="Picture 90">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2" name="Picture 91">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94" name="Straight Connector 93">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96" name="Rectangle 95">
            <a:extLst>
              <a:ext uri="{FF2B5EF4-FFF2-40B4-BE49-F238E27FC236}">
                <a16:creationId xmlns:a16="http://schemas.microsoft.com/office/drawing/2014/main" id="{EE15D8F5-87D0-452C-93FB-8CA3F98D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79BCF8C7-8464-4B36-AF07-C89E5129E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9" name="Picture 98">
              <a:extLst>
                <a:ext uri="{FF2B5EF4-FFF2-40B4-BE49-F238E27FC236}">
                  <a16:creationId xmlns:a16="http://schemas.microsoft.com/office/drawing/2014/main" id="{69A16566-722B-41C8-8B9F-B133B71E23A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0" name="Rectangle 99">
              <a:extLst>
                <a:ext uri="{FF2B5EF4-FFF2-40B4-BE49-F238E27FC236}">
                  <a16:creationId xmlns:a16="http://schemas.microsoft.com/office/drawing/2014/main" id="{5F929A8C-ADE2-462E-A437-C028E4648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1" name="Picture 100">
              <a:extLst>
                <a:ext uri="{FF2B5EF4-FFF2-40B4-BE49-F238E27FC236}">
                  <a16:creationId xmlns:a16="http://schemas.microsoft.com/office/drawing/2014/main" id="{117397E4-1968-4513-988E-69C130AC1E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2" name="Picture 101">
              <a:extLst>
                <a:ext uri="{FF2B5EF4-FFF2-40B4-BE49-F238E27FC236}">
                  <a16:creationId xmlns:a16="http://schemas.microsoft.com/office/drawing/2014/main" id="{DA0B6105-4183-4AEC-BDB1-E67B7B2C704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86D2F08B-CD4F-9D44-85FD-679D1E4F8B84}"/>
              </a:ext>
            </a:extLst>
          </p:cNvPr>
          <p:cNvSpPr>
            <a:spLocks noGrp="1"/>
          </p:cNvSpPr>
          <p:nvPr>
            <p:ph type="title"/>
          </p:nvPr>
        </p:nvSpPr>
        <p:spPr>
          <a:xfrm>
            <a:off x="1256858" y="982132"/>
            <a:ext cx="4842190" cy="1774814"/>
          </a:xfrm>
        </p:spPr>
        <p:txBody>
          <a:bodyPr vert="horz" lIns="91440" tIns="45720" rIns="91440" bIns="45720" rtlCol="0" anchor="ctr">
            <a:normAutofit/>
          </a:bodyPr>
          <a:lstStyle/>
          <a:p>
            <a:r>
              <a:rPr lang="en-US" dirty="0"/>
              <a:t>Ocular Health</a:t>
            </a:r>
            <a:br>
              <a:rPr lang="en-US" dirty="0"/>
            </a:br>
            <a:r>
              <a:rPr lang="en-US" dirty="0"/>
              <a:t>Slit Lamp Exam</a:t>
            </a:r>
          </a:p>
        </p:txBody>
      </p:sp>
      <p:cxnSp>
        <p:nvCxnSpPr>
          <p:cNvPr id="104" name="Straight Connector 103">
            <a:extLst>
              <a:ext uri="{FF2B5EF4-FFF2-40B4-BE49-F238E27FC236}">
                <a16:creationId xmlns:a16="http://schemas.microsoft.com/office/drawing/2014/main" id="{5A8B956C-6D95-401E-8C33-997227D9D4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6233" y="2838638"/>
            <a:ext cx="4663440" cy="0"/>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Content Placeholder 4">
            <a:extLst>
              <a:ext uri="{FF2B5EF4-FFF2-40B4-BE49-F238E27FC236}">
                <a16:creationId xmlns:a16="http://schemas.microsoft.com/office/drawing/2014/main" id="{F0A59874-ACA8-A447-B826-7F3AF72E4090}"/>
              </a:ext>
            </a:extLst>
          </p:cNvPr>
          <p:cNvPicPr>
            <a:picLocks noGrp="1" noChangeAspect="1"/>
          </p:cNvPicPr>
          <p:nvPr>
            <p:ph sz="half" idx="2"/>
          </p:nvPr>
        </p:nvPicPr>
        <p:blipFill rotWithShape="1">
          <a:blip r:embed="rId5"/>
          <a:srcRect l="16226" r="5013"/>
          <a:stretch/>
        </p:blipFill>
        <p:spPr>
          <a:xfrm>
            <a:off x="1295401" y="3153522"/>
            <a:ext cx="2216907" cy="2700836"/>
          </a:xfrm>
          <a:prstGeom prst="rect">
            <a:avLst/>
          </a:prstGeom>
          <a:ln w="57150" cmpd="thickThin">
            <a:solidFill>
              <a:schemeClr val="tx1">
                <a:lumMod val="50000"/>
                <a:lumOff val="50000"/>
              </a:schemeClr>
            </a:solidFill>
            <a:miter lim="800000"/>
          </a:ln>
        </p:spPr>
      </p:pic>
      <p:pic>
        <p:nvPicPr>
          <p:cNvPr id="3" name="Picture 2" descr="A group of people standing in a room&#10;&#10;Description automatically generated">
            <a:extLst>
              <a:ext uri="{FF2B5EF4-FFF2-40B4-BE49-F238E27FC236}">
                <a16:creationId xmlns:a16="http://schemas.microsoft.com/office/drawing/2014/main" id="{39B48A92-BD92-8E41-9F8A-05CD73BB3524}"/>
              </a:ext>
            </a:extLst>
          </p:cNvPr>
          <p:cNvPicPr>
            <a:picLocks noChangeAspect="1"/>
          </p:cNvPicPr>
          <p:nvPr/>
        </p:nvPicPr>
        <p:blipFill rotWithShape="1">
          <a:blip r:embed="rId6"/>
          <a:srcRect l="16734" r="14143"/>
          <a:stretch/>
        </p:blipFill>
        <p:spPr>
          <a:xfrm>
            <a:off x="3837973" y="3153521"/>
            <a:ext cx="2229372" cy="2700831"/>
          </a:xfrm>
          <a:prstGeom prst="rect">
            <a:avLst/>
          </a:prstGeom>
          <a:ln w="57150" cmpd="thickThin">
            <a:solidFill>
              <a:schemeClr val="tx1">
                <a:lumMod val="50000"/>
                <a:lumOff val="50000"/>
              </a:schemeClr>
            </a:solidFill>
            <a:miter lim="800000"/>
          </a:ln>
        </p:spPr>
      </p:pic>
      <p:sp>
        <p:nvSpPr>
          <p:cNvPr id="5" name="Content Placeholder 4">
            <a:extLst>
              <a:ext uri="{FF2B5EF4-FFF2-40B4-BE49-F238E27FC236}">
                <a16:creationId xmlns:a16="http://schemas.microsoft.com/office/drawing/2014/main" id="{54B64BA4-8FCC-C042-B101-351E05EE6291}"/>
              </a:ext>
            </a:extLst>
          </p:cNvPr>
          <p:cNvSpPr>
            <a:spLocks noGrp="1"/>
          </p:cNvSpPr>
          <p:nvPr>
            <p:ph sz="half" idx="1"/>
          </p:nvPr>
        </p:nvSpPr>
        <p:spPr>
          <a:xfrm>
            <a:off x="6604033" y="1158023"/>
            <a:ext cx="4528947" cy="4696335"/>
          </a:xfrm>
        </p:spPr>
        <p:txBody>
          <a:bodyPr vert="horz" lIns="91440" tIns="45720" rIns="91440" bIns="45720" rtlCol="0" anchor="t">
            <a:normAutofit/>
          </a:bodyPr>
          <a:lstStyle/>
          <a:p>
            <a:pPr marL="0" indent="0">
              <a:lnSpc>
                <a:spcPct val="90000"/>
              </a:lnSpc>
            </a:pPr>
            <a:r>
              <a:rPr lang="en-US" sz="2200" dirty="0"/>
              <a:t>Cornea-clear window in front of the Iris and the Pupil.</a:t>
            </a:r>
          </a:p>
          <a:p>
            <a:pPr marL="0" indent="0">
              <a:lnSpc>
                <a:spcPct val="90000"/>
              </a:lnSpc>
            </a:pPr>
            <a:r>
              <a:rPr lang="en-US" sz="2200" dirty="0"/>
              <a:t>Corneal Diseases can cause blurred vision.</a:t>
            </a:r>
          </a:p>
          <a:p>
            <a:pPr marL="0" indent="0">
              <a:lnSpc>
                <a:spcPct val="90000"/>
              </a:lnSpc>
            </a:pPr>
            <a:r>
              <a:rPr lang="en-US" sz="2200" dirty="0"/>
              <a:t>Damage to the cornea may be due to genetic disorders or scarring from injuries and infections.</a:t>
            </a:r>
          </a:p>
          <a:p>
            <a:pPr marL="0" indent="0">
              <a:lnSpc>
                <a:spcPct val="90000"/>
              </a:lnSpc>
            </a:pPr>
            <a:r>
              <a:rPr lang="en-US" sz="2200" dirty="0"/>
              <a:t>Lens-focusing system in the eye. It bends the light rays entering the eye in order to create a clear image on the retina.</a:t>
            </a:r>
          </a:p>
          <a:p>
            <a:pPr marL="0" indent="0">
              <a:lnSpc>
                <a:spcPct val="90000"/>
              </a:lnSpc>
            </a:pPr>
            <a:r>
              <a:rPr lang="en-US" sz="2200" dirty="0"/>
              <a:t>Cataracts cause clouding of the lens and results on blurry vision.</a:t>
            </a:r>
          </a:p>
        </p:txBody>
      </p:sp>
    </p:spTree>
    <p:extLst>
      <p:ext uri="{BB962C8B-B14F-4D97-AF65-F5344CB8AC3E}">
        <p14:creationId xmlns:p14="http://schemas.microsoft.com/office/powerpoint/2010/main" val="3836056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EAB0-094E-0B48-BABB-4A54E883DC0A}"/>
              </a:ext>
            </a:extLst>
          </p:cNvPr>
          <p:cNvSpPr>
            <a:spLocks noGrp="1"/>
          </p:cNvSpPr>
          <p:nvPr>
            <p:ph type="title"/>
          </p:nvPr>
        </p:nvSpPr>
        <p:spPr/>
        <p:txBody>
          <a:bodyPr>
            <a:normAutofit/>
          </a:bodyPr>
          <a:lstStyle/>
          <a:p>
            <a:r>
              <a:rPr lang="en-US" dirty="0"/>
              <a:t>Cornea, Iris, Pupil, Cataracts, Astigmatism</a:t>
            </a:r>
          </a:p>
        </p:txBody>
      </p:sp>
      <p:pic>
        <p:nvPicPr>
          <p:cNvPr id="2052" name="Picture 4" descr="Cataract | AOA">
            <a:extLst>
              <a:ext uri="{FF2B5EF4-FFF2-40B4-BE49-F238E27FC236}">
                <a16:creationId xmlns:a16="http://schemas.microsoft.com/office/drawing/2014/main" id="{96D9D917-4148-D74A-BD8A-B054A387BA1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33295" y="2795954"/>
            <a:ext cx="5220711" cy="30799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stigmatism | AOA">
            <a:extLst>
              <a:ext uri="{FF2B5EF4-FFF2-40B4-BE49-F238E27FC236}">
                <a16:creationId xmlns:a16="http://schemas.microsoft.com/office/drawing/2014/main" id="{F417873F-3861-314D-AD20-0A346032D60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72887" y="2795955"/>
            <a:ext cx="4440589" cy="3141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04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89C9-F01A-0B4E-A87C-3D97B6F99E58}"/>
              </a:ext>
            </a:extLst>
          </p:cNvPr>
          <p:cNvSpPr>
            <a:spLocks noGrp="1"/>
          </p:cNvSpPr>
          <p:nvPr>
            <p:ph type="title"/>
          </p:nvPr>
        </p:nvSpPr>
        <p:spPr>
          <a:xfrm>
            <a:off x="1295402" y="982132"/>
            <a:ext cx="3909644" cy="1303867"/>
          </a:xfrm>
        </p:spPr>
        <p:txBody>
          <a:bodyPr vert="horz" lIns="91440" tIns="45720" rIns="91440" bIns="45720" rtlCol="0" anchor="b">
            <a:noAutofit/>
          </a:bodyPr>
          <a:lstStyle/>
          <a:p>
            <a:pPr>
              <a:lnSpc>
                <a:spcPct val="90000"/>
              </a:lnSpc>
            </a:pPr>
            <a:r>
              <a:rPr lang="en-US" dirty="0">
                <a:solidFill>
                  <a:srgbClr val="262626"/>
                </a:solidFill>
              </a:rPr>
              <a:t>Ocular Health</a:t>
            </a:r>
            <a:br>
              <a:rPr lang="en-US" dirty="0">
                <a:solidFill>
                  <a:srgbClr val="262626"/>
                </a:solidFill>
              </a:rPr>
            </a:br>
            <a:r>
              <a:rPr lang="en-US" dirty="0">
                <a:solidFill>
                  <a:srgbClr val="262626"/>
                </a:solidFill>
              </a:rPr>
              <a:t>Retinal Exam</a:t>
            </a:r>
          </a:p>
        </p:txBody>
      </p:sp>
      <p:sp>
        <p:nvSpPr>
          <p:cNvPr id="4" name="Content Placeholder 3">
            <a:extLst>
              <a:ext uri="{FF2B5EF4-FFF2-40B4-BE49-F238E27FC236}">
                <a16:creationId xmlns:a16="http://schemas.microsoft.com/office/drawing/2014/main" id="{39BCFA99-BCD4-D34E-9147-B84C8803CB24}"/>
              </a:ext>
            </a:extLst>
          </p:cNvPr>
          <p:cNvSpPr>
            <a:spLocks noGrp="1"/>
          </p:cNvSpPr>
          <p:nvPr>
            <p:ph sz="half" idx="1"/>
          </p:nvPr>
        </p:nvSpPr>
        <p:spPr>
          <a:xfrm>
            <a:off x="738554" y="2560319"/>
            <a:ext cx="5278198" cy="3629465"/>
          </a:xfrm>
        </p:spPr>
        <p:txBody>
          <a:bodyPr>
            <a:normAutofit/>
          </a:bodyPr>
          <a:lstStyle/>
          <a:p>
            <a:r>
              <a:rPr lang="en-US" dirty="0"/>
              <a:t>Normal Retina consists of healthy blood vessels and healthy retinal cells.</a:t>
            </a:r>
          </a:p>
          <a:p>
            <a:r>
              <a:rPr lang="en-US" dirty="0"/>
              <a:t>Diabetic Retinopathy has damaged blood vessels that cause retinal swelling, retinal bleeding and loss of sight.</a:t>
            </a:r>
          </a:p>
          <a:p>
            <a:r>
              <a:rPr lang="en-US" dirty="0"/>
              <a:t>Macular Degeneration damages the cells in the central part of the retina. This is age related and also causes loss of sight.</a:t>
            </a:r>
          </a:p>
          <a:p>
            <a:endParaRPr lang="en-US" dirty="0"/>
          </a:p>
        </p:txBody>
      </p:sp>
      <p:sp>
        <p:nvSpPr>
          <p:cNvPr id="5" name="Content Placeholder 4">
            <a:extLst>
              <a:ext uri="{FF2B5EF4-FFF2-40B4-BE49-F238E27FC236}">
                <a16:creationId xmlns:a16="http://schemas.microsoft.com/office/drawing/2014/main" id="{1E5FBF59-1B35-C84E-8BA5-2439751F6F47}"/>
              </a:ext>
            </a:extLst>
          </p:cNvPr>
          <p:cNvSpPr>
            <a:spLocks noGrp="1"/>
          </p:cNvSpPr>
          <p:nvPr>
            <p:ph sz="half" idx="2"/>
          </p:nvPr>
        </p:nvSpPr>
        <p:spPr/>
        <p:txBody>
          <a:bodyPr>
            <a:normAutofit/>
          </a:bodyPr>
          <a:lstStyle/>
          <a:p>
            <a:endParaRPr lang="en-US"/>
          </a:p>
        </p:txBody>
      </p:sp>
      <p:pic>
        <p:nvPicPr>
          <p:cNvPr id="3" name="Content Placeholder 7" descr="A group of people standing in a room&#10;&#10;Description automatically generated">
            <a:extLst>
              <a:ext uri="{FF2B5EF4-FFF2-40B4-BE49-F238E27FC236}">
                <a16:creationId xmlns:a16="http://schemas.microsoft.com/office/drawing/2014/main" id="{05EE7C02-8158-5F45-AD39-616AC71CF4A6}"/>
              </a:ext>
            </a:extLst>
          </p:cNvPr>
          <p:cNvPicPr>
            <a:picLocks noChangeAspect="1"/>
          </p:cNvPicPr>
          <p:nvPr/>
        </p:nvPicPr>
        <p:blipFill>
          <a:blip r:embed="rId3"/>
          <a:stretch>
            <a:fillRect/>
          </a:stretch>
        </p:blipFill>
        <p:spPr>
          <a:xfrm>
            <a:off x="6251655" y="982132"/>
            <a:ext cx="4893735"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154049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cular Degeneration | AOA">
            <a:extLst>
              <a:ext uri="{FF2B5EF4-FFF2-40B4-BE49-F238E27FC236}">
                <a16:creationId xmlns:a16="http://schemas.microsoft.com/office/drawing/2014/main" id="{DAB5F2C0-288D-2E4D-A150-53FD8AFF5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14" y="598822"/>
            <a:ext cx="11077848" cy="568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70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abetic Retinopathy | AOA">
            <a:extLst>
              <a:ext uri="{FF2B5EF4-FFF2-40B4-BE49-F238E27FC236}">
                <a16:creationId xmlns:a16="http://schemas.microsoft.com/office/drawing/2014/main" id="{137268EB-1363-1048-9DA2-794D5E3B7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0"/>
            <a:ext cx="1143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betic Retinopathy | AOA">
            <a:extLst>
              <a:ext uri="{FF2B5EF4-FFF2-40B4-BE49-F238E27FC236}">
                <a16:creationId xmlns:a16="http://schemas.microsoft.com/office/drawing/2014/main" id="{46863BEA-71FB-084F-8435-EFA43A86D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48407"/>
            <a:ext cx="11430000" cy="598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01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A2A30D9-F714-466B-887E-28DDB458DA5D}"/>
              </a:ext>
            </a:extLst>
          </p:cNvPr>
          <p:cNvPicPr>
            <a:picLocks noChangeAspect="1"/>
          </p:cNvPicPr>
          <p:nvPr/>
        </p:nvPicPr>
        <p:blipFill>
          <a:blip r:embed="rId2"/>
          <a:stretch>
            <a:fillRect/>
          </a:stretch>
        </p:blipFill>
        <p:spPr>
          <a:xfrm>
            <a:off x="82194" y="104026"/>
            <a:ext cx="12020764" cy="6703888"/>
          </a:xfrm>
          <a:prstGeom prst="rect">
            <a:avLst/>
          </a:prstGeom>
        </p:spPr>
      </p:pic>
    </p:spTree>
    <p:extLst>
      <p:ext uri="{BB962C8B-B14F-4D97-AF65-F5344CB8AC3E}">
        <p14:creationId xmlns:p14="http://schemas.microsoft.com/office/powerpoint/2010/main" val="1644533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0B7B8-398F-394F-8DCF-5DDC95EF8384}"/>
              </a:ext>
            </a:extLst>
          </p:cNvPr>
          <p:cNvSpPr>
            <a:spLocks noGrp="1"/>
          </p:cNvSpPr>
          <p:nvPr>
            <p:ph type="title"/>
          </p:nvPr>
        </p:nvSpPr>
        <p:spPr>
          <a:xfrm>
            <a:off x="1295402" y="982132"/>
            <a:ext cx="4795736" cy="1303867"/>
          </a:xfrm>
        </p:spPr>
        <p:txBody>
          <a:bodyPr/>
          <a:lstStyle/>
          <a:p>
            <a:r>
              <a:rPr lang="en-US" dirty="0"/>
              <a:t>Low Vision Services</a:t>
            </a:r>
          </a:p>
        </p:txBody>
      </p:sp>
      <p:sp>
        <p:nvSpPr>
          <p:cNvPr id="3" name="Content Placeholder 2">
            <a:extLst>
              <a:ext uri="{FF2B5EF4-FFF2-40B4-BE49-F238E27FC236}">
                <a16:creationId xmlns:a16="http://schemas.microsoft.com/office/drawing/2014/main" id="{EFA99231-7FCA-6C48-98A0-DEAC7037F788}"/>
              </a:ext>
            </a:extLst>
          </p:cNvPr>
          <p:cNvSpPr>
            <a:spLocks noGrp="1"/>
          </p:cNvSpPr>
          <p:nvPr>
            <p:ph sz="half" idx="1"/>
          </p:nvPr>
        </p:nvSpPr>
        <p:spPr>
          <a:xfrm>
            <a:off x="984739" y="2414589"/>
            <a:ext cx="5058874" cy="3971920"/>
          </a:xfrm>
        </p:spPr>
        <p:txBody>
          <a:bodyPr>
            <a:noAutofit/>
          </a:bodyPr>
          <a:lstStyle/>
          <a:p>
            <a:r>
              <a:rPr lang="en-US" sz="2200" dirty="0"/>
              <a:t>Some students are Visually Impaired or Legally Blind and use Low Vision Aids to help them see at school.</a:t>
            </a:r>
          </a:p>
          <a:p>
            <a:r>
              <a:rPr lang="en-US" sz="2200" dirty="0"/>
              <a:t>CCTV – is a Low Vision Aid  that magnifies print that is placed on the table below the monitor. It enlarges the print on the screen so students who have difficulty seeing small print can enlarge it. </a:t>
            </a:r>
          </a:p>
          <a:p>
            <a:r>
              <a:rPr lang="en-US" sz="2200" dirty="0"/>
              <a:t>Other Low Vision Aids include Magnifiers, Telescopes and Microscopes.</a:t>
            </a:r>
            <a:br>
              <a:rPr lang="en-US" sz="2200" dirty="0"/>
            </a:br>
            <a:endParaRPr lang="en-US" sz="2200" dirty="0"/>
          </a:p>
        </p:txBody>
      </p:sp>
      <p:pic>
        <p:nvPicPr>
          <p:cNvPr id="5" name="Content Placeholder 4">
            <a:extLst>
              <a:ext uri="{FF2B5EF4-FFF2-40B4-BE49-F238E27FC236}">
                <a16:creationId xmlns:a16="http://schemas.microsoft.com/office/drawing/2014/main" id="{6482BF10-B97A-C646-8422-BCE6FF133F4C}"/>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t="19600" r="21661" b="1"/>
          <a:stretch/>
        </p:blipFill>
        <p:spPr>
          <a:xfrm>
            <a:off x="6148389" y="850508"/>
            <a:ext cx="5163647" cy="5156984"/>
          </a:xfrm>
          <a:prstGeom prst="rect">
            <a:avLst/>
          </a:prstGeom>
        </p:spPr>
      </p:pic>
    </p:spTree>
    <p:extLst>
      <p:ext uri="{BB962C8B-B14F-4D97-AF65-F5344CB8AC3E}">
        <p14:creationId xmlns:p14="http://schemas.microsoft.com/office/powerpoint/2010/main" val="370639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7" name="Picture 36">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8" name="Rectangle 37">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9" name="Picture 38">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0" name="Picture 39">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2" name="Straight Connector 41">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4" name="Rectangle 43">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7" name="Picture 46">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9" name="Picture 48">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0" name="Picture 49">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600C27C-4489-DC4D-80F5-94A757CA74DF}"/>
              </a:ext>
            </a:extLst>
          </p:cNvPr>
          <p:cNvSpPr>
            <a:spLocks noGrp="1"/>
          </p:cNvSpPr>
          <p:nvPr>
            <p:ph type="title"/>
          </p:nvPr>
        </p:nvSpPr>
        <p:spPr>
          <a:xfrm>
            <a:off x="7535825" y="982132"/>
            <a:ext cx="3360772" cy="1303867"/>
          </a:xfrm>
        </p:spPr>
        <p:txBody>
          <a:bodyPr vert="horz" lIns="91440" tIns="45720" rIns="91440" bIns="45720" rtlCol="0" anchor="ctr">
            <a:normAutofit/>
          </a:bodyPr>
          <a:lstStyle/>
          <a:p>
            <a:pPr>
              <a:lnSpc>
                <a:spcPct val="90000"/>
              </a:lnSpc>
            </a:pPr>
            <a:r>
              <a:rPr lang="en-US" sz="3400" dirty="0"/>
              <a:t>Vision Awareness Program</a:t>
            </a:r>
          </a:p>
        </p:txBody>
      </p:sp>
      <p:sp>
        <p:nvSpPr>
          <p:cNvPr id="52" name="Rectangle 51">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group of people standing in front of a crowd&#10;&#10;Description automatically generated">
            <a:extLst>
              <a:ext uri="{FF2B5EF4-FFF2-40B4-BE49-F238E27FC236}">
                <a16:creationId xmlns:a16="http://schemas.microsoft.com/office/drawing/2014/main" id="{E3794210-1CA0-F047-BC96-A3C40DDAD1D6}"/>
              </a:ext>
            </a:extLst>
          </p:cNvPr>
          <p:cNvPicPr>
            <a:picLocks noGrp="1" noChangeAspect="1"/>
          </p:cNvPicPr>
          <p:nvPr>
            <p:ph sz="half" idx="2"/>
          </p:nvPr>
        </p:nvPicPr>
        <p:blipFill rotWithShape="1">
          <a:blip r:embed="rId5"/>
          <a:srcRect b="2534"/>
          <a:stretch/>
        </p:blipFill>
        <p:spPr>
          <a:xfrm>
            <a:off x="1412683" y="1410208"/>
            <a:ext cx="5278777" cy="3858780"/>
          </a:xfrm>
          <a:prstGeom prst="rect">
            <a:avLst/>
          </a:prstGeom>
        </p:spPr>
      </p:pic>
      <p:cxnSp>
        <p:nvCxnSpPr>
          <p:cNvPr id="54" name="Straight Connector 53">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F30D4BE-2F80-BF49-AE6F-58FA54166DDF}"/>
              </a:ext>
            </a:extLst>
          </p:cNvPr>
          <p:cNvSpPr>
            <a:spLocks noGrp="1"/>
          </p:cNvSpPr>
          <p:nvPr>
            <p:ph sz="half" idx="1"/>
          </p:nvPr>
        </p:nvSpPr>
        <p:spPr>
          <a:xfrm>
            <a:off x="7174523" y="2398855"/>
            <a:ext cx="4236956" cy="3685421"/>
          </a:xfrm>
        </p:spPr>
        <p:txBody>
          <a:bodyPr vert="horz" lIns="91440" tIns="45720" rIns="91440" bIns="45720" rtlCol="0" anchor="t">
            <a:normAutofit fontScale="85000" lnSpcReduction="20000"/>
          </a:bodyPr>
          <a:lstStyle/>
          <a:p>
            <a:r>
              <a:rPr lang="en-US" sz="2800" dirty="0"/>
              <a:t>All levels of Scouts are eligible to participate in this program.</a:t>
            </a:r>
          </a:p>
          <a:p>
            <a:r>
              <a:rPr lang="en-US" sz="2800" dirty="0"/>
              <a:t>Earn a Scout Patch while learning about your eyes,   vision &amp; the importance of an eye exam.</a:t>
            </a:r>
          </a:p>
          <a:p>
            <a:r>
              <a:rPr lang="en-US" sz="2800" dirty="0"/>
              <a:t>Have a virtual visit to an eye doctor’s office and learn about 2 of the following suggested activities.</a:t>
            </a:r>
          </a:p>
          <a:p>
            <a:endParaRPr lang="en-US" sz="2800" dirty="0"/>
          </a:p>
          <a:p>
            <a:endParaRPr lang="en-US" dirty="0"/>
          </a:p>
        </p:txBody>
      </p:sp>
    </p:spTree>
    <p:extLst>
      <p:ext uri="{BB962C8B-B14F-4D97-AF65-F5344CB8AC3E}">
        <p14:creationId xmlns:p14="http://schemas.microsoft.com/office/powerpoint/2010/main" val="142906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Earned interest | AOA">
            <a:extLst>
              <a:ext uri="{FF2B5EF4-FFF2-40B4-BE49-F238E27FC236}">
                <a16:creationId xmlns:a16="http://schemas.microsoft.com/office/drawing/2014/main" id="{6083E90F-3E0F-AF4F-AC91-326C1F414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445" y="756136"/>
            <a:ext cx="10679724" cy="5424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548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67" name="Picture 66">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8" name="Rectangle 67">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69" name="Picture 68">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70" name="Picture 69">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72" name="Straight Connector 71">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74" name="Rectangle 73">
            <a:extLst>
              <a:ext uri="{FF2B5EF4-FFF2-40B4-BE49-F238E27FC236}">
                <a16:creationId xmlns:a16="http://schemas.microsoft.com/office/drawing/2014/main" id="{9401732C-37EE-4B98-A709-9530173F3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654E48C8-2A00-4C54-BC9C-B18EE49E9C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12229962" cy="6856214"/>
            <a:chOff x="-15736" y="0"/>
            <a:chExt cx="12229962" cy="6856214"/>
          </a:xfrm>
        </p:grpSpPr>
        <p:pic>
          <p:nvPicPr>
            <p:cNvPr id="77" name="Picture 76">
              <a:extLst>
                <a:ext uri="{FF2B5EF4-FFF2-40B4-BE49-F238E27FC236}">
                  <a16:creationId xmlns:a16="http://schemas.microsoft.com/office/drawing/2014/main" id="{CE0A0544-8F52-43F0-AC3E-DF683908B5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8" name="Rectangle 77">
              <a:extLst>
                <a:ext uri="{FF2B5EF4-FFF2-40B4-BE49-F238E27FC236}">
                  <a16:creationId xmlns:a16="http://schemas.microsoft.com/office/drawing/2014/main" id="{2F4057D3-A680-4443-9E51-ED920A691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79" name="Picture 78">
              <a:extLst>
                <a:ext uri="{FF2B5EF4-FFF2-40B4-BE49-F238E27FC236}">
                  <a16:creationId xmlns:a16="http://schemas.microsoft.com/office/drawing/2014/main" id="{2F6853A4-7B38-4FDE-B024-AE8BA71E738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80" name="Picture 79">
              <a:extLst>
                <a:ext uri="{FF2B5EF4-FFF2-40B4-BE49-F238E27FC236}">
                  <a16:creationId xmlns:a16="http://schemas.microsoft.com/office/drawing/2014/main" id="{86ADF4DB-4290-4441-8F8E-04152FE6063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97F64A3A-07E7-5646-9514-3CFC2D0F4E60}"/>
              </a:ext>
            </a:extLst>
          </p:cNvPr>
          <p:cNvSpPr>
            <a:spLocks noGrp="1"/>
          </p:cNvSpPr>
          <p:nvPr>
            <p:ph type="title"/>
          </p:nvPr>
        </p:nvSpPr>
        <p:spPr>
          <a:xfrm>
            <a:off x="997528" y="1253064"/>
            <a:ext cx="4094017" cy="4274895"/>
          </a:xfrm>
        </p:spPr>
        <p:txBody>
          <a:bodyPr vert="horz" lIns="91440" tIns="45720" rIns="91440" bIns="45720" rtlCol="0" anchor="b">
            <a:normAutofit/>
          </a:bodyPr>
          <a:lstStyle/>
          <a:p>
            <a:r>
              <a:rPr lang="en-US" dirty="0">
                <a:solidFill>
                  <a:srgbClr val="262626"/>
                </a:solidFill>
              </a:rPr>
              <a:t>Congratulations </a:t>
            </a:r>
            <a:br>
              <a:rPr lang="en-US" dirty="0">
                <a:solidFill>
                  <a:srgbClr val="262626"/>
                </a:solidFill>
              </a:rPr>
            </a:br>
            <a:r>
              <a:rPr lang="en-US" dirty="0">
                <a:solidFill>
                  <a:srgbClr val="262626"/>
                </a:solidFill>
              </a:rPr>
              <a:t>in earning </a:t>
            </a:r>
            <a:br>
              <a:rPr lang="en-US" dirty="0">
                <a:solidFill>
                  <a:srgbClr val="262626"/>
                </a:solidFill>
              </a:rPr>
            </a:br>
            <a:r>
              <a:rPr lang="en-US" dirty="0">
                <a:solidFill>
                  <a:srgbClr val="262626"/>
                </a:solidFill>
              </a:rPr>
              <a:t>the </a:t>
            </a:r>
            <a:br>
              <a:rPr lang="en-US" dirty="0">
                <a:solidFill>
                  <a:srgbClr val="262626"/>
                </a:solidFill>
              </a:rPr>
            </a:br>
            <a:r>
              <a:rPr lang="en-US" dirty="0">
                <a:solidFill>
                  <a:srgbClr val="262626"/>
                </a:solidFill>
              </a:rPr>
              <a:t>Vision </a:t>
            </a:r>
            <a:br>
              <a:rPr lang="en-US" dirty="0">
                <a:solidFill>
                  <a:srgbClr val="262626"/>
                </a:solidFill>
              </a:rPr>
            </a:br>
            <a:r>
              <a:rPr lang="en-US" dirty="0">
                <a:solidFill>
                  <a:srgbClr val="262626"/>
                </a:solidFill>
              </a:rPr>
              <a:t>Awareness </a:t>
            </a:r>
            <a:br>
              <a:rPr lang="en-US" dirty="0">
                <a:solidFill>
                  <a:srgbClr val="262626"/>
                </a:solidFill>
              </a:rPr>
            </a:br>
            <a:r>
              <a:rPr lang="en-US" dirty="0">
                <a:solidFill>
                  <a:srgbClr val="262626"/>
                </a:solidFill>
              </a:rPr>
              <a:t>Patch</a:t>
            </a:r>
          </a:p>
        </p:txBody>
      </p:sp>
      <p:sp>
        <p:nvSpPr>
          <p:cNvPr id="50" name="Content Placeholder 49">
            <a:extLst>
              <a:ext uri="{FF2B5EF4-FFF2-40B4-BE49-F238E27FC236}">
                <a16:creationId xmlns:a16="http://schemas.microsoft.com/office/drawing/2014/main" id="{96EACE03-A81B-4A95-B93F-18D2568C430F}"/>
              </a:ext>
            </a:extLst>
          </p:cNvPr>
          <p:cNvSpPr>
            <a:spLocks noGrp="1"/>
          </p:cNvSpPr>
          <p:nvPr>
            <p:ph idx="1"/>
          </p:nvPr>
        </p:nvSpPr>
        <p:spPr>
          <a:xfrm>
            <a:off x="997528" y="5503332"/>
            <a:ext cx="4094017" cy="253232"/>
          </a:xfrm>
        </p:spPr>
        <p:txBody>
          <a:bodyPr vert="horz" lIns="91440" tIns="45720" rIns="91440" bIns="45720" rtlCol="0" anchor="t">
            <a:normAutofit fontScale="55000" lnSpcReduction="20000"/>
          </a:bodyPr>
          <a:lstStyle/>
          <a:p>
            <a:pPr marL="0" indent="0" algn="ctr">
              <a:buNone/>
            </a:pPr>
            <a:r>
              <a:rPr lang="en-US" sz="2100" kern="1200" cap="none" dirty="0">
                <a:solidFill>
                  <a:srgbClr val="000000"/>
                </a:solidFill>
                <a:effectLst/>
                <a:latin typeface="+mn-lt"/>
                <a:ea typeface="+mn-ea"/>
                <a:cs typeface="+mn-cs"/>
              </a:rPr>
              <a:t> </a:t>
            </a:r>
          </a:p>
        </p:txBody>
      </p:sp>
      <p:pic>
        <p:nvPicPr>
          <p:cNvPr id="32" name="Content Placeholder 4">
            <a:extLst>
              <a:ext uri="{FF2B5EF4-FFF2-40B4-BE49-F238E27FC236}">
                <a16:creationId xmlns:a16="http://schemas.microsoft.com/office/drawing/2014/main" id="{9062F8EA-0F3A-A047-89EB-61C84171622E}"/>
              </a:ext>
            </a:extLst>
          </p:cNvPr>
          <p:cNvPicPr>
            <a:picLocks noChangeAspect="1"/>
          </p:cNvPicPr>
          <p:nvPr/>
        </p:nvPicPr>
        <p:blipFill rotWithShape="1">
          <a:blip r:embed="rId7"/>
          <a:srcRect t="5481" r="2" b="5048"/>
          <a:stretch/>
        </p:blipFill>
        <p:spPr>
          <a:xfrm>
            <a:off x="5418668" y="982131"/>
            <a:ext cx="5469466" cy="4893735"/>
          </a:xfrm>
          <a:prstGeom prst="rect">
            <a:avLst/>
          </a:prstGeom>
          <a:ln w="57150" cmpd="thickThin">
            <a:solidFill>
              <a:srgbClr val="7F7F7F"/>
            </a:solidFill>
            <a:miter lim="800000"/>
          </a:ln>
        </p:spPr>
      </p:pic>
    </p:spTree>
    <p:extLst>
      <p:ext uri="{BB962C8B-B14F-4D97-AF65-F5344CB8AC3E}">
        <p14:creationId xmlns:p14="http://schemas.microsoft.com/office/powerpoint/2010/main" val="3319091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6EC1A37-7AB2-754D-87F3-F216910CDE7E}"/>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THANK</a:t>
            </a:r>
            <a:br>
              <a:rPr lang="en-US" dirty="0">
                <a:solidFill>
                  <a:srgbClr val="FFFFFF"/>
                </a:solidFill>
              </a:rPr>
            </a:br>
            <a:r>
              <a:rPr lang="en-US" dirty="0">
                <a:solidFill>
                  <a:srgbClr val="FFFFFF"/>
                </a:solidFill>
              </a:rPr>
              <a:t>YOU</a:t>
            </a:r>
          </a:p>
        </p:txBody>
      </p:sp>
      <p:sp>
        <p:nvSpPr>
          <p:cNvPr id="20" name="Rectangle 19">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9" descr="Text&#10;&#10;Description automatically generated">
            <a:extLst>
              <a:ext uri="{FF2B5EF4-FFF2-40B4-BE49-F238E27FC236}">
                <a16:creationId xmlns:a16="http://schemas.microsoft.com/office/drawing/2014/main" id="{5FAEFF0C-5008-314A-8988-366683F048CE}"/>
              </a:ext>
            </a:extLst>
          </p:cNvPr>
          <p:cNvPicPr>
            <a:picLocks noGrp="1" noChangeAspect="1"/>
          </p:cNvPicPr>
          <p:nvPr>
            <p:ph idx="1"/>
          </p:nvPr>
        </p:nvPicPr>
        <p:blipFill>
          <a:blip r:embed="rId3"/>
          <a:stretch>
            <a:fillRect/>
          </a:stretch>
        </p:blipFill>
        <p:spPr>
          <a:xfrm>
            <a:off x="5140325" y="263769"/>
            <a:ext cx="6412007" cy="6277708"/>
          </a:xfrm>
          <a:prstGeom prst="rect">
            <a:avLst/>
          </a:prstGeom>
          <a:ln w="127000" cap="sq">
            <a:solidFill>
              <a:srgbClr val="FFFFFF"/>
            </a:solidFill>
            <a:miter lim="800000"/>
          </a:ln>
        </p:spPr>
      </p:pic>
    </p:spTree>
    <p:extLst>
      <p:ext uri="{BB962C8B-B14F-4D97-AF65-F5344CB8AC3E}">
        <p14:creationId xmlns:p14="http://schemas.microsoft.com/office/powerpoint/2010/main" val="283750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D508EE2-0F78-7D43-868D-4C05BFF01C1D}"/>
              </a:ext>
            </a:extLst>
          </p:cNvPr>
          <p:cNvSpPr>
            <a:spLocks noGrp="1"/>
          </p:cNvSpPr>
          <p:nvPr>
            <p:ph type="title"/>
          </p:nvPr>
        </p:nvSpPr>
        <p:spPr>
          <a:xfrm>
            <a:off x="6094412" y="982132"/>
            <a:ext cx="4802185" cy="1303867"/>
          </a:xfrm>
        </p:spPr>
        <p:txBody>
          <a:bodyPr vert="horz" lIns="91440" tIns="45720" rIns="91440" bIns="45720" rtlCol="0" anchor="ctr">
            <a:normAutofit fontScale="90000"/>
          </a:bodyPr>
          <a:lstStyle/>
          <a:p>
            <a:pPr>
              <a:lnSpc>
                <a:spcPct val="90000"/>
              </a:lnSpc>
            </a:pPr>
            <a:r>
              <a:rPr lang="en-US" sz="3600" dirty="0">
                <a:solidFill>
                  <a:srgbClr val="262626"/>
                </a:solidFill>
              </a:rPr>
              <a:t>Vision Awareness Program Suggested Activities</a:t>
            </a:r>
          </a:p>
        </p:txBody>
      </p:sp>
      <p:sp>
        <p:nvSpPr>
          <p:cNvPr id="28" name="Rectangle 27">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Two people holding a sign&#10;&#10;Description automatically generated">
            <a:extLst>
              <a:ext uri="{FF2B5EF4-FFF2-40B4-BE49-F238E27FC236}">
                <a16:creationId xmlns:a16="http://schemas.microsoft.com/office/drawing/2014/main" id="{9E02EABC-744C-D74E-B5F4-D7E13B860E2B}"/>
              </a:ext>
            </a:extLst>
          </p:cNvPr>
          <p:cNvPicPr>
            <a:picLocks noGrp="1" noChangeAspect="1"/>
          </p:cNvPicPr>
          <p:nvPr>
            <p:ph sz="half" idx="2"/>
          </p:nvPr>
        </p:nvPicPr>
        <p:blipFill>
          <a:blip r:embed="rId5"/>
          <a:stretch>
            <a:fillRect/>
          </a:stretch>
        </p:blipFill>
        <p:spPr>
          <a:xfrm>
            <a:off x="1421693" y="1410208"/>
            <a:ext cx="3858780" cy="3858780"/>
          </a:xfrm>
          <a:prstGeom prst="rect">
            <a:avLst/>
          </a:prstGeom>
        </p:spPr>
      </p:pic>
      <p:cxnSp>
        <p:nvCxnSpPr>
          <p:cNvPr id="30" name="Straight Connector 29">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B0EC3BA6-3876-EF41-A6F1-C1BDDC71F66F}"/>
              </a:ext>
            </a:extLst>
          </p:cNvPr>
          <p:cNvSpPr>
            <a:spLocks noGrp="1"/>
          </p:cNvSpPr>
          <p:nvPr>
            <p:ph sz="half" idx="1"/>
          </p:nvPr>
        </p:nvSpPr>
        <p:spPr>
          <a:xfrm>
            <a:off x="6094412" y="2895598"/>
            <a:ext cx="4802184" cy="2980269"/>
          </a:xfrm>
        </p:spPr>
        <p:txBody>
          <a:bodyPr vert="horz" lIns="91440" tIns="45720" rIns="91440" bIns="45720" rtlCol="0" anchor="t">
            <a:normAutofit/>
          </a:bodyPr>
          <a:lstStyle/>
          <a:p>
            <a:r>
              <a:rPr lang="en-US" sz="2800" dirty="0">
                <a:solidFill>
                  <a:srgbClr val="262626"/>
                </a:solidFill>
              </a:rPr>
              <a:t>1. Not everyone has 20/20 vision.  Learn about nearsightedness, farsightedness, astigmatism and how contact lenses or glasses can help. </a:t>
            </a:r>
          </a:p>
          <a:p>
            <a:endParaRPr lang="en-US" dirty="0">
              <a:solidFill>
                <a:srgbClr val="262626"/>
              </a:solidFill>
            </a:endParaRPr>
          </a:p>
        </p:txBody>
      </p:sp>
    </p:spTree>
    <p:extLst>
      <p:ext uri="{BB962C8B-B14F-4D97-AF65-F5344CB8AC3E}">
        <p14:creationId xmlns:p14="http://schemas.microsoft.com/office/powerpoint/2010/main" val="4284505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1" name="Picture 40">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2" name="Rectangle 41">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3" name="Picture 42">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4" name="Picture 43">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6" name="Straight Connector 45">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8" name="Rectangle 47">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51" name="Picture 50">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2" name="Rectangle 51">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3" name="Picture 52">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4" name="Picture 53">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3A65CA7-8332-0745-8419-EF02F59FAD4D}"/>
              </a:ext>
            </a:extLst>
          </p:cNvPr>
          <p:cNvSpPr>
            <a:spLocks noGrp="1"/>
          </p:cNvSpPr>
          <p:nvPr>
            <p:ph type="title"/>
          </p:nvPr>
        </p:nvSpPr>
        <p:spPr>
          <a:xfrm>
            <a:off x="6094412" y="982132"/>
            <a:ext cx="4802185" cy="1303867"/>
          </a:xfrm>
        </p:spPr>
        <p:txBody>
          <a:bodyPr vert="horz" lIns="91440" tIns="45720" rIns="91440" bIns="45720" rtlCol="0" anchor="ctr">
            <a:normAutofit fontScale="90000"/>
          </a:bodyPr>
          <a:lstStyle/>
          <a:p>
            <a:pPr>
              <a:lnSpc>
                <a:spcPct val="90000"/>
              </a:lnSpc>
            </a:pPr>
            <a:r>
              <a:rPr lang="en-US" sz="3600" dirty="0">
                <a:solidFill>
                  <a:srgbClr val="262626"/>
                </a:solidFill>
              </a:rPr>
              <a:t>Vision Awareness Program Suggested Activities</a:t>
            </a:r>
          </a:p>
        </p:txBody>
      </p:sp>
      <p:sp>
        <p:nvSpPr>
          <p:cNvPr id="56" name="Rectangle 55">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group of people standing in front of a computer&#10;&#10;Description automatically generated">
            <a:extLst>
              <a:ext uri="{FF2B5EF4-FFF2-40B4-BE49-F238E27FC236}">
                <a16:creationId xmlns:a16="http://schemas.microsoft.com/office/drawing/2014/main" id="{98CA1A40-4A77-BB42-8BBB-F5622F246121}"/>
              </a:ext>
            </a:extLst>
          </p:cNvPr>
          <p:cNvPicPr>
            <a:picLocks noGrp="1" noChangeAspect="1"/>
          </p:cNvPicPr>
          <p:nvPr>
            <p:ph sz="half" idx="2"/>
          </p:nvPr>
        </p:nvPicPr>
        <p:blipFill>
          <a:blip r:embed="rId5"/>
          <a:stretch>
            <a:fillRect/>
          </a:stretch>
        </p:blipFill>
        <p:spPr>
          <a:xfrm>
            <a:off x="1421693" y="1410208"/>
            <a:ext cx="3858780" cy="3858780"/>
          </a:xfrm>
          <a:prstGeom prst="rect">
            <a:avLst/>
          </a:prstGeom>
        </p:spPr>
      </p:pic>
      <p:cxnSp>
        <p:nvCxnSpPr>
          <p:cNvPr id="58" name="Straight Connector 57">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73EE20FC-B0DF-324B-9F6B-150ABD7B2BF1}"/>
              </a:ext>
            </a:extLst>
          </p:cNvPr>
          <p:cNvSpPr>
            <a:spLocks noGrp="1"/>
          </p:cNvSpPr>
          <p:nvPr>
            <p:ph sz="half" idx="1"/>
          </p:nvPr>
        </p:nvSpPr>
        <p:spPr>
          <a:xfrm>
            <a:off x="6094411" y="2556932"/>
            <a:ext cx="5142158" cy="3050369"/>
          </a:xfrm>
        </p:spPr>
        <p:txBody>
          <a:bodyPr vert="horz" lIns="91440" tIns="45720" rIns="91440" bIns="45720" rtlCol="0" anchor="t">
            <a:normAutofit/>
          </a:bodyPr>
          <a:lstStyle/>
          <a:p>
            <a:r>
              <a:rPr lang="en-US" sz="2800" dirty="0">
                <a:solidFill>
                  <a:srgbClr val="262626"/>
                </a:solidFill>
              </a:rPr>
              <a:t>2. Children often experience vision problems that are not easily detected.   Learn how vision can affect school activities and how a Doctor of Optometry can help.  </a:t>
            </a:r>
          </a:p>
          <a:p>
            <a:endParaRPr lang="en-US" dirty="0">
              <a:solidFill>
                <a:srgbClr val="262626"/>
              </a:solidFill>
            </a:endParaRPr>
          </a:p>
        </p:txBody>
      </p:sp>
    </p:spTree>
    <p:extLst>
      <p:ext uri="{BB962C8B-B14F-4D97-AF65-F5344CB8AC3E}">
        <p14:creationId xmlns:p14="http://schemas.microsoft.com/office/powerpoint/2010/main" val="1568456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5DD4F-C2A1-9F4A-B547-1D3E228AF4B3}"/>
              </a:ext>
            </a:extLst>
          </p:cNvPr>
          <p:cNvSpPr>
            <a:spLocks noGrp="1"/>
          </p:cNvSpPr>
          <p:nvPr>
            <p:ph type="title"/>
          </p:nvPr>
        </p:nvSpPr>
        <p:spPr>
          <a:xfrm>
            <a:off x="1295402" y="982132"/>
            <a:ext cx="4800598" cy="1303867"/>
          </a:xfrm>
        </p:spPr>
        <p:txBody>
          <a:bodyPr>
            <a:normAutofit fontScale="90000"/>
          </a:bodyPr>
          <a:lstStyle/>
          <a:p>
            <a:r>
              <a:rPr lang="en-US" sz="3600" dirty="0">
                <a:solidFill>
                  <a:srgbClr val="262626"/>
                </a:solidFill>
              </a:rPr>
              <a:t>Vision Awareness Program Suggested Activities</a:t>
            </a:r>
            <a:endParaRPr lang="en-US" sz="3600" dirty="0"/>
          </a:p>
        </p:txBody>
      </p:sp>
      <p:sp>
        <p:nvSpPr>
          <p:cNvPr id="3" name="Content Placeholder 2">
            <a:extLst>
              <a:ext uri="{FF2B5EF4-FFF2-40B4-BE49-F238E27FC236}">
                <a16:creationId xmlns:a16="http://schemas.microsoft.com/office/drawing/2014/main" id="{FE01674F-9C06-8341-8B07-FE0117E52559}"/>
              </a:ext>
            </a:extLst>
          </p:cNvPr>
          <p:cNvSpPr>
            <a:spLocks noGrp="1"/>
          </p:cNvSpPr>
          <p:nvPr>
            <p:ph sz="half" idx="1"/>
          </p:nvPr>
        </p:nvSpPr>
        <p:spPr>
          <a:xfrm>
            <a:off x="1298448" y="2725614"/>
            <a:ext cx="4718304" cy="3144833"/>
          </a:xfrm>
        </p:spPr>
        <p:txBody>
          <a:bodyPr>
            <a:normAutofit/>
          </a:bodyPr>
          <a:lstStyle/>
          <a:p>
            <a:r>
              <a:rPr lang="en-US" sz="2800" dirty="0"/>
              <a:t>3. National Save Your Vision Month is March.  Make a poster in March or any time of the year that promotes eye health and good vision practices.</a:t>
            </a:r>
          </a:p>
          <a:p>
            <a:endParaRPr lang="en-US" dirty="0"/>
          </a:p>
        </p:txBody>
      </p:sp>
      <p:pic>
        <p:nvPicPr>
          <p:cNvPr id="5" name="Content Placeholder 6">
            <a:extLst>
              <a:ext uri="{FF2B5EF4-FFF2-40B4-BE49-F238E27FC236}">
                <a16:creationId xmlns:a16="http://schemas.microsoft.com/office/drawing/2014/main" id="{81E14E92-2014-2840-B412-C3AA30776960}"/>
              </a:ext>
            </a:extLst>
          </p:cNvPr>
          <p:cNvPicPr>
            <a:picLocks noGrp="1" noChangeAspect="1"/>
          </p:cNvPicPr>
          <p:nvPr>
            <p:ph sz="half" idx="2"/>
          </p:nvPr>
        </p:nvPicPr>
        <p:blipFill>
          <a:blip r:embed="rId2"/>
          <a:stretch>
            <a:fillRect/>
          </a:stretch>
        </p:blipFill>
        <p:spPr>
          <a:xfrm>
            <a:off x="6225708" y="720970"/>
            <a:ext cx="5232867" cy="5494094"/>
          </a:xfrm>
          <a:prstGeom prst="rect">
            <a:avLst/>
          </a:prstGeom>
        </p:spPr>
      </p:pic>
    </p:spTree>
    <p:extLst>
      <p:ext uri="{BB962C8B-B14F-4D97-AF65-F5344CB8AC3E}">
        <p14:creationId xmlns:p14="http://schemas.microsoft.com/office/powerpoint/2010/main" val="233109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9" name="Group 18">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0" name="Picture 19">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0" name="Straight Connector 24">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1" name="Rectangle 26">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2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0" name="Picture 29">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30">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2" name="Picture 31">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3" name="Picture 32">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0" name="Title 9">
            <a:extLst>
              <a:ext uri="{FF2B5EF4-FFF2-40B4-BE49-F238E27FC236}">
                <a16:creationId xmlns:a16="http://schemas.microsoft.com/office/drawing/2014/main" id="{36DC2CFC-3C11-E94E-B2B3-9D60707407C2}"/>
              </a:ext>
            </a:extLst>
          </p:cNvPr>
          <p:cNvSpPr>
            <a:spLocks noGrp="1"/>
          </p:cNvSpPr>
          <p:nvPr>
            <p:ph type="title"/>
          </p:nvPr>
        </p:nvSpPr>
        <p:spPr>
          <a:xfrm>
            <a:off x="6740041" y="982134"/>
            <a:ext cx="5171909" cy="1303867"/>
          </a:xfrm>
        </p:spPr>
        <p:txBody>
          <a:bodyPr vert="horz" lIns="91440" tIns="45720" rIns="91440" bIns="45720" rtlCol="0" anchor="ctr">
            <a:noAutofit/>
          </a:bodyPr>
          <a:lstStyle/>
          <a:p>
            <a:pPr>
              <a:lnSpc>
                <a:spcPct val="90000"/>
              </a:lnSpc>
            </a:pPr>
            <a:r>
              <a:rPr lang="en-US" sz="3300" dirty="0">
                <a:solidFill>
                  <a:srgbClr val="262626"/>
                </a:solidFill>
              </a:rPr>
              <a:t>Vision Awareness Program Suggested Activities</a:t>
            </a:r>
            <a:endParaRPr lang="en-US" sz="3300" dirty="0"/>
          </a:p>
        </p:txBody>
      </p:sp>
      <p:sp>
        <p:nvSpPr>
          <p:cNvPr id="43" name="Rectangle 34">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A group of people in uniform&#10;&#10;Description automatically generated">
            <a:extLst>
              <a:ext uri="{FF2B5EF4-FFF2-40B4-BE49-F238E27FC236}">
                <a16:creationId xmlns:a16="http://schemas.microsoft.com/office/drawing/2014/main" id="{724011C4-24A5-2142-9A64-87A131A5F49A}"/>
              </a:ext>
            </a:extLst>
          </p:cNvPr>
          <p:cNvPicPr>
            <a:picLocks noGrp="1" noChangeAspect="1"/>
          </p:cNvPicPr>
          <p:nvPr>
            <p:ph sz="half" idx="2"/>
          </p:nvPr>
        </p:nvPicPr>
        <p:blipFill rotWithShape="1">
          <a:blip r:embed="rId5"/>
          <a:srcRect b="26900"/>
          <a:stretch/>
        </p:blipFill>
        <p:spPr>
          <a:xfrm>
            <a:off x="1445528" y="1413306"/>
            <a:ext cx="5278777" cy="3858780"/>
          </a:xfrm>
          <a:prstGeom prst="rect">
            <a:avLst/>
          </a:prstGeom>
        </p:spPr>
      </p:pic>
      <p:cxnSp>
        <p:nvCxnSpPr>
          <p:cNvPr id="44" name="Straight Connector 36">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Content Placeholder 10">
            <a:extLst>
              <a:ext uri="{FF2B5EF4-FFF2-40B4-BE49-F238E27FC236}">
                <a16:creationId xmlns:a16="http://schemas.microsoft.com/office/drawing/2014/main" id="{BD7AB692-1B78-6D46-A94B-F95B2A9DAD0B}"/>
              </a:ext>
            </a:extLst>
          </p:cNvPr>
          <p:cNvSpPr>
            <a:spLocks noGrp="1"/>
          </p:cNvSpPr>
          <p:nvPr>
            <p:ph sz="half" idx="1"/>
          </p:nvPr>
        </p:nvSpPr>
        <p:spPr>
          <a:xfrm>
            <a:off x="7332317" y="2556932"/>
            <a:ext cx="4079395" cy="3318936"/>
          </a:xfrm>
        </p:spPr>
        <p:txBody>
          <a:bodyPr vert="horz" lIns="91440" tIns="45720" rIns="91440" bIns="45720" rtlCol="0" anchor="t">
            <a:normAutofit/>
          </a:bodyPr>
          <a:lstStyle/>
          <a:p>
            <a:r>
              <a:rPr lang="en-US" sz="2800" dirty="0"/>
              <a:t>4. Learn about a career as a Doctor of Optometry. What are Optometry School requirements?  Where are Optometry Schools located?</a:t>
            </a:r>
          </a:p>
          <a:p>
            <a:endParaRPr lang="en-US" dirty="0"/>
          </a:p>
        </p:txBody>
      </p:sp>
    </p:spTree>
    <p:extLst>
      <p:ext uri="{BB962C8B-B14F-4D97-AF65-F5344CB8AC3E}">
        <p14:creationId xmlns:p14="http://schemas.microsoft.com/office/powerpoint/2010/main" val="2707409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86D22-6092-EA47-A309-5FC448D7B0C7}"/>
              </a:ext>
            </a:extLst>
          </p:cNvPr>
          <p:cNvSpPr>
            <a:spLocks noGrp="1"/>
          </p:cNvSpPr>
          <p:nvPr>
            <p:ph type="title"/>
          </p:nvPr>
        </p:nvSpPr>
        <p:spPr>
          <a:xfrm>
            <a:off x="6096000" y="982005"/>
            <a:ext cx="5029197" cy="1303867"/>
          </a:xfrm>
        </p:spPr>
        <p:txBody>
          <a:bodyPr>
            <a:noAutofit/>
          </a:bodyPr>
          <a:lstStyle/>
          <a:p>
            <a:r>
              <a:rPr lang="en-US" sz="3600" dirty="0">
                <a:solidFill>
                  <a:srgbClr val="262626"/>
                </a:solidFill>
              </a:rPr>
              <a:t>Vision Awareness Program Suggested Activities</a:t>
            </a:r>
            <a:endParaRPr lang="en-US" sz="3600" dirty="0"/>
          </a:p>
        </p:txBody>
      </p:sp>
      <p:pic>
        <p:nvPicPr>
          <p:cNvPr id="7" name="Content Placeholder 6" descr="A group of people walking down the street&#10;&#10;Description automatically generated">
            <a:extLst>
              <a:ext uri="{FF2B5EF4-FFF2-40B4-BE49-F238E27FC236}">
                <a16:creationId xmlns:a16="http://schemas.microsoft.com/office/drawing/2014/main" id="{04163825-6351-5742-801C-432D707199A8}"/>
              </a:ext>
            </a:extLst>
          </p:cNvPr>
          <p:cNvPicPr>
            <a:picLocks noGrp="1" noChangeAspect="1"/>
          </p:cNvPicPr>
          <p:nvPr>
            <p:ph sz="half" idx="1"/>
          </p:nvPr>
        </p:nvPicPr>
        <p:blipFill>
          <a:blip r:embed="rId2"/>
          <a:stretch>
            <a:fillRect/>
          </a:stretch>
        </p:blipFill>
        <p:spPr>
          <a:xfrm>
            <a:off x="1365807" y="1263245"/>
            <a:ext cx="4355087" cy="4331510"/>
          </a:xfrm>
        </p:spPr>
      </p:pic>
      <p:sp>
        <p:nvSpPr>
          <p:cNvPr id="4" name="Content Placeholder 3">
            <a:extLst>
              <a:ext uri="{FF2B5EF4-FFF2-40B4-BE49-F238E27FC236}">
                <a16:creationId xmlns:a16="http://schemas.microsoft.com/office/drawing/2014/main" id="{1C788822-9D8A-984F-9DBB-41E2C08BB040}"/>
              </a:ext>
            </a:extLst>
          </p:cNvPr>
          <p:cNvSpPr>
            <a:spLocks noGrp="1"/>
          </p:cNvSpPr>
          <p:nvPr>
            <p:ph sz="half" idx="2"/>
          </p:nvPr>
        </p:nvSpPr>
        <p:spPr>
          <a:xfrm>
            <a:off x="6471108" y="2871839"/>
            <a:ext cx="4654089" cy="3004156"/>
          </a:xfrm>
        </p:spPr>
        <p:txBody>
          <a:bodyPr/>
          <a:lstStyle/>
          <a:p>
            <a:r>
              <a:rPr lang="en-US" sz="2800" dirty="0"/>
              <a:t>5. Run an Eyeglass Donation Drive. Have your troop collect eyeglasses and contact a local service organization in your area that collects them.  </a:t>
            </a:r>
          </a:p>
          <a:p>
            <a:endParaRPr lang="en-US" dirty="0"/>
          </a:p>
        </p:txBody>
      </p:sp>
    </p:spTree>
    <p:extLst>
      <p:ext uri="{BB962C8B-B14F-4D97-AF65-F5344CB8AC3E}">
        <p14:creationId xmlns:p14="http://schemas.microsoft.com/office/powerpoint/2010/main" val="1966847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8" name="Straight Connector 17">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3" name="Picture 22">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 name="Picture 25">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itle 3">
            <a:extLst>
              <a:ext uri="{FF2B5EF4-FFF2-40B4-BE49-F238E27FC236}">
                <a16:creationId xmlns:a16="http://schemas.microsoft.com/office/drawing/2014/main" id="{6B499A85-63BA-BB4C-A0A5-184F8C5A5A71}"/>
              </a:ext>
            </a:extLst>
          </p:cNvPr>
          <p:cNvSpPr>
            <a:spLocks noGrp="1"/>
          </p:cNvSpPr>
          <p:nvPr>
            <p:ph type="title"/>
          </p:nvPr>
        </p:nvSpPr>
        <p:spPr>
          <a:xfrm>
            <a:off x="6094412" y="982132"/>
            <a:ext cx="4802185" cy="1303867"/>
          </a:xfrm>
        </p:spPr>
        <p:txBody>
          <a:bodyPr vert="horz" lIns="91440" tIns="45720" rIns="91440" bIns="45720" rtlCol="0" anchor="ctr">
            <a:normAutofit fontScale="90000"/>
          </a:bodyPr>
          <a:lstStyle/>
          <a:p>
            <a:pPr>
              <a:lnSpc>
                <a:spcPct val="90000"/>
              </a:lnSpc>
            </a:pPr>
            <a:r>
              <a:rPr lang="en-US" sz="3600" dirty="0">
                <a:solidFill>
                  <a:srgbClr val="262626"/>
                </a:solidFill>
              </a:rPr>
              <a:t>Vision Awareness Program Suggested Activities</a:t>
            </a:r>
            <a:endParaRPr lang="en-US" sz="3600" dirty="0"/>
          </a:p>
        </p:txBody>
      </p:sp>
      <p:sp>
        <p:nvSpPr>
          <p:cNvPr id="28" name="Rectangle 27">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D0FD9F76-2793-5A42-8603-73C52CC0F86B}"/>
              </a:ext>
            </a:extLst>
          </p:cNvPr>
          <p:cNvPicPr>
            <a:picLocks noGrp="1" noChangeAspect="1"/>
          </p:cNvPicPr>
          <p:nvPr>
            <p:ph sz="half" idx="2"/>
          </p:nvPr>
        </p:nvPicPr>
        <p:blipFill rotWithShape="1">
          <a:blip r:embed="rId5" cstate="screen">
            <a:extLst>
              <a:ext uri="{28A0092B-C50C-407E-A947-70E740481C1C}">
                <a14:useLocalDpi xmlns:a14="http://schemas.microsoft.com/office/drawing/2010/main"/>
              </a:ext>
            </a:extLst>
          </a:blip>
          <a:srcRect l="1616" t="19621" r="46588" b="2"/>
          <a:stretch/>
        </p:blipFill>
        <p:spPr>
          <a:xfrm>
            <a:off x="1287700" y="1204405"/>
            <a:ext cx="4070931" cy="4295660"/>
          </a:xfrm>
          <a:prstGeom prst="rect">
            <a:avLst/>
          </a:prstGeom>
        </p:spPr>
      </p:pic>
      <p:cxnSp>
        <p:nvCxnSpPr>
          <p:cNvPr id="30" name="Straight Connector 29">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ABDE1F85-0BF5-164A-A88E-FE689F66B358}"/>
              </a:ext>
            </a:extLst>
          </p:cNvPr>
          <p:cNvSpPr>
            <a:spLocks noGrp="1"/>
          </p:cNvSpPr>
          <p:nvPr>
            <p:ph sz="half" idx="1"/>
          </p:nvPr>
        </p:nvSpPr>
        <p:spPr>
          <a:xfrm>
            <a:off x="5804709" y="2400639"/>
            <a:ext cx="5607003" cy="3962397"/>
          </a:xfrm>
        </p:spPr>
        <p:txBody>
          <a:bodyPr vert="horz" lIns="91440" tIns="45720" rIns="91440" bIns="45720" rtlCol="0" anchor="t">
            <a:normAutofit lnSpcReduction="10000"/>
          </a:bodyPr>
          <a:lstStyle/>
          <a:p>
            <a:pPr>
              <a:lnSpc>
                <a:spcPct val="90000"/>
              </a:lnSpc>
            </a:pPr>
            <a:r>
              <a:rPr lang="en-US" sz="2800" dirty="0"/>
              <a:t>6</a:t>
            </a:r>
            <a:r>
              <a:rPr lang="en-US" sz="2000" dirty="0"/>
              <a:t>.  </a:t>
            </a:r>
            <a:r>
              <a:rPr lang="en-US" sz="2800" dirty="0"/>
              <a:t>Do “activities in the dark”.  Divide the Scouts into pairs, having one scout be blindfolded and the other scout be non-blindfolded.  The blindfolded scout should try some basic activities.  The non-blindfolded scout should lead, explain what is seen and guide the scout for safety.  Then trade roles. </a:t>
            </a:r>
          </a:p>
          <a:p>
            <a:pPr>
              <a:lnSpc>
                <a:spcPct val="90000"/>
              </a:lnSpc>
            </a:pPr>
            <a:r>
              <a:rPr lang="en-US" sz="2800" dirty="0"/>
              <a:t>How did it feel to not be able to see?  </a:t>
            </a:r>
          </a:p>
        </p:txBody>
      </p:sp>
    </p:spTree>
    <p:extLst>
      <p:ext uri="{BB962C8B-B14F-4D97-AF65-F5344CB8AC3E}">
        <p14:creationId xmlns:p14="http://schemas.microsoft.com/office/powerpoint/2010/main" val="99022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6" name="Picture 35">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 name="Rectangle 36">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8" name="Picture 37">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9" name="Picture 38">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1" name="Straight Connector 40">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3" name="Rectangle 42">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6" name="Picture 45">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7" name="Rectangle 46">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8" name="Picture 47">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9" name="Picture 48">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C86A4DDC-ED43-2E41-9B32-CD7E16DC3508}"/>
              </a:ext>
            </a:extLst>
          </p:cNvPr>
          <p:cNvSpPr>
            <a:spLocks noGrp="1"/>
          </p:cNvSpPr>
          <p:nvPr>
            <p:ph type="title"/>
          </p:nvPr>
        </p:nvSpPr>
        <p:spPr>
          <a:xfrm>
            <a:off x="7051066" y="56089"/>
            <a:ext cx="4695457" cy="2229911"/>
          </a:xfrm>
        </p:spPr>
        <p:txBody>
          <a:bodyPr vert="horz" lIns="91440" tIns="45720" rIns="91440" bIns="45720" rtlCol="0" anchor="ctr">
            <a:normAutofit fontScale="90000"/>
          </a:bodyPr>
          <a:lstStyle/>
          <a:p>
            <a:pPr>
              <a:lnSpc>
                <a:spcPct val="90000"/>
              </a:lnSpc>
            </a:pPr>
            <a:br>
              <a:rPr lang="en-US" sz="3400" dirty="0"/>
            </a:br>
            <a:br>
              <a:rPr lang="en-US" sz="3400" dirty="0"/>
            </a:br>
            <a:r>
              <a:rPr lang="en-US" sz="4900" dirty="0"/>
              <a:t>Common Vision Conditions</a:t>
            </a:r>
          </a:p>
        </p:txBody>
      </p:sp>
      <p:sp>
        <p:nvSpPr>
          <p:cNvPr id="51" name="Rectangle 50">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roup of people in a room&#10;&#10;Description automatically generated">
            <a:extLst>
              <a:ext uri="{FF2B5EF4-FFF2-40B4-BE49-F238E27FC236}">
                <a16:creationId xmlns:a16="http://schemas.microsoft.com/office/drawing/2014/main" id="{D4F5B5BB-0ABE-9141-BA1A-E89E58B89458}"/>
              </a:ext>
            </a:extLst>
          </p:cNvPr>
          <p:cNvPicPr>
            <a:picLocks noGrp="1" noChangeAspect="1"/>
          </p:cNvPicPr>
          <p:nvPr>
            <p:ph sz="half" idx="2"/>
          </p:nvPr>
        </p:nvPicPr>
        <p:blipFill rotWithShape="1">
          <a:blip r:embed="rId5"/>
          <a:srcRect t="29233" b="15942"/>
          <a:stretch/>
        </p:blipFill>
        <p:spPr>
          <a:xfrm>
            <a:off x="1412683" y="1410208"/>
            <a:ext cx="5278777" cy="3858780"/>
          </a:xfrm>
          <a:prstGeom prst="rect">
            <a:avLst/>
          </a:prstGeom>
        </p:spPr>
      </p:pic>
      <p:cxnSp>
        <p:nvCxnSpPr>
          <p:cNvPr id="60" name="Straight Connector 52">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1A2E7F9-6E9B-9241-92F3-D5BF7961C433}"/>
              </a:ext>
            </a:extLst>
          </p:cNvPr>
          <p:cNvSpPr>
            <a:spLocks noGrp="1"/>
          </p:cNvSpPr>
          <p:nvPr>
            <p:ph sz="half" idx="1"/>
          </p:nvPr>
        </p:nvSpPr>
        <p:spPr>
          <a:xfrm>
            <a:off x="7366469" y="2556932"/>
            <a:ext cx="4045243" cy="3318936"/>
          </a:xfrm>
        </p:spPr>
        <p:txBody>
          <a:bodyPr vert="horz" lIns="91440" tIns="45720" rIns="91440" bIns="45720" rtlCol="0" anchor="t">
            <a:normAutofit/>
          </a:bodyPr>
          <a:lstStyle/>
          <a:p>
            <a:r>
              <a:rPr lang="en-US" dirty="0"/>
              <a:t>Nearsightedness (myopia) is when you can see at near but far away is blurry.</a:t>
            </a:r>
          </a:p>
          <a:p>
            <a:r>
              <a:rPr lang="en-US" dirty="0"/>
              <a:t>Farsightedness (hyperopia) is when you can see far away but up close is blurry.</a:t>
            </a:r>
          </a:p>
          <a:p>
            <a:r>
              <a:rPr lang="en-US" dirty="0"/>
              <a:t>Astigmatism is when objects at all distances are blurry.</a:t>
            </a:r>
          </a:p>
        </p:txBody>
      </p:sp>
    </p:spTree>
    <p:extLst>
      <p:ext uri="{BB962C8B-B14F-4D97-AF65-F5344CB8AC3E}">
        <p14:creationId xmlns:p14="http://schemas.microsoft.com/office/powerpoint/2010/main" val="14730812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5809</TotalTime>
  <Words>637</Words>
  <Application>Microsoft Office PowerPoint</Application>
  <PresentationFormat>Widescreen</PresentationFormat>
  <Paragraphs>47</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Garamond</vt:lpstr>
      <vt:lpstr>Organic</vt:lpstr>
      <vt:lpstr>Vision Awareness Program</vt:lpstr>
      <vt:lpstr>Vision Awareness Program</vt:lpstr>
      <vt:lpstr>Vision Awareness Program Suggested Activities</vt:lpstr>
      <vt:lpstr>Vision Awareness Program Suggested Activities</vt:lpstr>
      <vt:lpstr>Vision Awareness Program Suggested Activities</vt:lpstr>
      <vt:lpstr>Vision Awareness Program Suggested Activities</vt:lpstr>
      <vt:lpstr>Vision Awareness Program Suggested Activities</vt:lpstr>
      <vt:lpstr>Vision Awareness Program Suggested Activities</vt:lpstr>
      <vt:lpstr>  Common Vision Conditions</vt:lpstr>
      <vt:lpstr>Myopia, Hyperopia, Astigmatism</vt:lpstr>
      <vt:lpstr>Glasses and Contacts</vt:lpstr>
      <vt:lpstr>Glasses and Contacts</vt:lpstr>
      <vt:lpstr>Ocular Health Slit Lamp Exam</vt:lpstr>
      <vt:lpstr>Cornea, Iris, Pupil, Cataracts, Astigmatism</vt:lpstr>
      <vt:lpstr>Ocular Health Retinal Exam</vt:lpstr>
      <vt:lpstr>PowerPoint Presentation</vt:lpstr>
      <vt:lpstr>PowerPoint Presentation</vt:lpstr>
      <vt:lpstr>PowerPoint Presentation</vt:lpstr>
      <vt:lpstr>Low Vision Services</vt:lpstr>
      <vt:lpstr>PowerPoint Presentation</vt:lpstr>
      <vt:lpstr>Congratulations  in earning  the  Vision  Awareness  Patch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Awareness Program</dc:title>
  <dc:creator>Maria Richman</dc:creator>
  <cp:lastModifiedBy>Thomas, Susan L.</cp:lastModifiedBy>
  <cp:revision>20</cp:revision>
  <dcterms:created xsi:type="dcterms:W3CDTF">2020-10-18T21:31:35Z</dcterms:created>
  <dcterms:modified xsi:type="dcterms:W3CDTF">2020-11-19T17:35:42Z</dcterms:modified>
</cp:coreProperties>
</file>